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E712-438E-4A48-B29B-4D3E286E57A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4599-5772-46CB-9851-9E5196F9560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Crucial choices to be made when devising standards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686800" cy="2880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Prescriptive, imposed    &lt;----------&gt; Tools for self monitoring</a:t>
            </a:r>
          </a:p>
          <a:p>
            <a:pPr>
              <a:buNone/>
            </a:pPr>
            <a:r>
              <a:rPr lang="en-US" sz="2400" dirty="0"/>
              <a:t>Minimum performance &lt;---------&gt; Enabling development of expertise</a:t>
            </a:r>
          </a:p>
          <a:p>
            <a:pPr>
              <a:buNone/>
            </a:pPr>
            <a:r>
              <a:rPr lang="en-US" sz="2400" dirty="0"/>
              <a:t>Set of standards for all  &lt; ---------&gt; Differentiated standards</a:t>
            </a:r>
          </a:p>
          <a:p>
            <a:pPr>
              <a:buNone/>
            </a:pPr>
            <a:r>
              <a:rPr lang="en-US" sz="2400" dirty="0"/>
              <a:t>Career/time driven standards &lt;----------&gt; Proficiency driven standards</a:t>
            </a:r>
          </a:p>
          <a:p>
            <a:pPr>
              <a:buNone/>
            </a:pPr>
            <a:r>
              <a:rPr lang="en-US" sz="2400" dirty="0"/>
              <a:t>Discrete parts                  &lt;----------&gt; Holistic Practice</a:t>
            </a:r>
          </a:p>
          <a:p>
            <a:pPr>
              <a:buNone/>
            </a:pPr>
            <a:r>
              <a:rPr lang="en-US" sz="2400" dirty="0"/>
              <a:t>Explicit lists                     &lt;----------&gt; Overarching principles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rved Up Arrow 30"/>
          <p:cNvSpPr/>
          <p:nvPr/>
        </p:nvSpPr>
        <p:spPr>
          <a:xfrm rot="6323115">
            <a:off x="1688764" y="734614"/>
            <a:ext cx="1772172" cy="83942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51720" y="83671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2051720" y="5075892"/>
            <a:ext cx="6192688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48064" y="50851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Experienced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50758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novice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47564" y="544522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yet achieving competence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7564" y="27809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Proficient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47564" y="429309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Basic competence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47564" y="126876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Advanced professional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051720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NQT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740352" y="508518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TIME</a:t>
            </a:r>
            <a:endParaRPr lang="en-GB" sz="2000" b="1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051720" y="4149080"/>
            <a:ext cx="6336704" cy="7200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51720" y="371703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Baseline for basic competence: requirements for </a:t>
            </a:r>
            <a:r>
              <a:rPr lang="en-US" dirty="0" err="1"/>
              <a:t>SACE</a:t>
            </a:r>
            <a:r>
              <a:rPr lang="en-US" dirty="0"/>
              <a:t> licensure 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051720" y="1988840"/>
            <a:ext cx="6336704" cy="7200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71800" y="148478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Grounds for recognition of teaching expertise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131840" y="260648"/>
            <a:ext cx="392443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Principles &amp; standards for professional teaching </a:t>
            </a:r>
            <a:endParaRPr lang="en-GB" dirty="0"/>
          </a:p>
        </p:txBody>
      </p:sp>
      <p:sp>
        <p:nvSpPr>
          <p:cNvPr id="33" name="Curved Up Arrow 32"/>
          <p:cNvSpPr/>
          <p:nvPr/>
        </p:nvSpPr>
        <p:spPr>
          <a:xfrm rot="15276885" flipV="1">
            <a:off x="2525470" y="4551037"/>
            <a:ext cx="1772172" cy="83942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23928" y="5445224"/>
            <a:ext cx="3528392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Detailed, prescriptive; high levels of specification; observable; measurable</a:t>
            </a:r>
            <a:endParaRPr lang="en-GB" dirty="0"/>
          </a:p>
        </p:txBody>
      </p:sp>
      <p:sp>
        <p:nvSpPr>
          <p:cNvPr id="34" name="Right Brace 33"/>
          <p:cNvSpPr/>
          <p:nvPr/>
        </p:nvSpPr>
        <p:spPr>
          <a:xfrm>
            <a:off x="6660232" y="2132856"/>
            <a:ext cx="792088" cy="1944216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380312" y="2492896"/>
            <a:ext cx="14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ZPD</a:t>
            </a:r>
            <a:r>
              <a:rPr lang="en-US" b="1" dirty="0"/>
              <a:t> for professional development</a:t>
            </a:r>
            <a:endParaRPr lang="en-GB" b="1" dirty="0"/>
          </a:p>
        </p:txBody>
      </p:sp>
      <p:sp>
        <p:nvSpPr>
          <p:cNvPr id="22" name="Up Arrow 21"/>
          <p:cNvSpPr/>
          <p:nvPr/>
        </p:nvSpPr>
        <p:spPr>
          <a:xfrm rot="3792766">
            <a:off x="3896335" y="1223500"/>
            <a:ext cx="871548" cy="3378410"/>
          </a:xfrm>
          <a:prstGeom prst="upArrow">
            <a:avLst/>
          </a:prstGeom>
          <a:solidFill>
            <a:srgbClr val="8EB4E3">
              <a:alpha val="3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/>
      <p:bldP spid="12" grpId="0"/>
      <p:bldP spid="13" grpId="0"/>
      <p:bldP spid="14" grpId="0"/>
      <p:bldP spid="28" grpId="0"/>
      <p:bldP spid="30" grpId="0"/>
      <p:bldP spid="26" grpId="0" animBg="1"/>
      <p:bldP spid="33" grpId="0" animBg="1"/>
      <p:bldP spid="32" grpId="0" animBg="1"/>
      <p:bldP spid="34" grpId="0" animBg="1"/>
      <p:bldP spid="35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/>
              <a:t>Guiding Principles</a:t>
            </a:r>
            <a:endParaRPr lang="en-GB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7069" y="1126341"/>
            <a:ext cx="808986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Teaching is guided by an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ethical commitment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the learning and wellbeing of learners.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Teaching is deeply connected to teachers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understanding of the subject/s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they teach.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teach is to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organise systematic learning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guided by the requirements of the national curriculum. 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Teachers understand how their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subjects are best taught and learnt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Teaching involves managing ,monitoring and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assessing learning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Teaching involves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thinking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before, during and after classroom action. 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Teachers understand the complex role that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language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plays in teaching and learning. 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Teaching requires that a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safe and disciplined learning environment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 created and maintained.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Teachers belong to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communities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that support their professional learning. 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Teachers promote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social justice </a:t>
            </a:r>
            <a:r>
              <a:rPr kumimoji="0" lang="en-GB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the redress of inequalities within their educational institutions and society more broadly.</a:t>
            </a:r>
            <a:endParaRPr kumimoji="0" lang="en-GB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546920"/>
            <a:ext cx="80648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indent="-46800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  Teaching is deeply connected to teachers</a:t>
            </a: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understanding of    the subject/s they teach.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540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2.1.Teachers understand the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complex concepts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that make up their subject knowledge and understand how these concepts are connected.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457200" marR="0" lvl="1" indent="-540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2.2.Teachers know and can use the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inquiry skills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needed to create and verify knowledge in the subject/s they teach.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540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2.3.Teachers understand how concepts in their subjects can be used to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address real world issues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-540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2.4.Teachers keep up to date with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new developments 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 their subject knowledge.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Crucial choices to be made when devising standards</vt:lpstr>
      <vt:lpstr>PowerPoint Presentation</vt:lpstr>
      <vt:lpstr>Guiding Principles</vt:lpstr>
      <vt:lpstr>PowerPoint Presentation</vt:lpstr>
    </vt:vector>
  </TitlesOfParts>
  <Company>wits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CHOICES TO BE MADE WHEN DEVISING STANDARDS</dc:title>
  <dc:creator>00100619</dc:creator>
  <cp:lastModifiedBy>John Aitchison</cp:lastModifiedBy>
  <cp:revision>3</cp:revision>
  <dcterms:created xsi:type="dcterms:W3CDTF">2017-08-30T06:05:31Z</dcterms:created>
  <dcterms:modified xsi:type="dcterms:W3CDTF">2017-10-13T14:15:08Z</dcterms:modified>
</cp:coreProperties>
</file>